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57" r:id="rId17"/>
    <p:sldId id="258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489" autoAdjust="0"/>
  </p:normalViewPr>
  <p:slideViewPr>
    <p:cSldViewPr snapToObjects="1">
      <p:cViewPr>
        <p:scale>
          <a:sx n="77" d="100"/>
          <a:sy n="77" d="100"/>
        </p:scale>
        <p:origin x="-21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F1851-2AD6-4D09-9233-A01AF90887B5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3515-0B3C-44AD-9EFF-1E3DA1A3ED26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72350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k.wikipedia.org/wiki/Nem%C4%8Dina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svete sa vyrába čoraz viac áut a s počtom áut rastie aj počet dopravných nehôd. V dôsledku dopravných nehôd celosvetovo umiera každoročne okolo 1,2 milióna ľudí. Už len v Európe v roku 2013 zomrelo pri dopravných nehodách 26 000 ľudí a 199 000 bolo ťažko zranených.</a:t>
            </a:r>
            <a:r>
              <a:rPr lang="sk-SK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Väčšina výrobcov automobilov sa snaží toto strašné číslo znížiť. </a:t>
            </a:r>
          </a:p>
          <a:p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Významným spôsobom zníženia počtu smrteľných dopravných nehôd sú asistenčné systémy.</a:t>
            </a:r>
          </a:p>
          <a:p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Asistenčné systémy pomáhajú vodičovi riadiť auto tak, aby nenastala žiadna nehoda alebo v prípade nehody ochraňujú posádku.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3604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Najprv som</a:t>
            </a:r>
            <a:r>
              <a:rPr lang="sk-SK" baseline="0" dirty="0" smtClean="0"/>
              <a:t> si poskladal robota ktorý keď stlačíme vypínač ide rovno. Na tomto obrázku môžeme vidieť schému zapojenia a na tomto poskladaného robota.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1494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Potom som si spravil robota ovládaného cez</a:t>
            </a:r>
            <a:r>
              <a:rPr lang="sk-SK" baseline="0" dirty="0" smtClean="0"/>
              <a:t> </a:t>
            </a:r>
            <a:r>
              <a:rPr lang="sk-SK" baseline="0" dirty="0" err="1" smtClean="0"/>
              <a:t>bluetooth</a:t>
            </a:r>
            <a:r>
              <a:rPr lang="sk-SK" baseline="0" dirty="0" smtClean="0"/>
              <a:t> z mobilu alebo tabletu neskôr aj z počítača. Na </a:t>
            </a:r>
            <a:r>
              <a:rPr lang="sk-SK" baseline="0" dirty="0" err="1" smtClean="0"/>
              <a:t>tablet</a:t>
            </a:r>
            <a:r>
              <a:rPr lang="sk-SK" baseline="0" dirty="0" smtClean="0"/>
              <a:t> som nainštaloval aplikáciu robot </a:t>
            </a:r>
            <a:r>
              <a:rPr lang="sk-SK" baseline="0" dirty="0" err="1" smtClean="0"/>
              <a:t>bluetooth</a:t>
            </a:r>
            <a:r>
              <a:rPr lang="sk-SK" baseline="0" dirty="0" smtClean="0"/>
              <a:t> </a:t>
            </a:r>
            <a:r>
              <a:rPr lang="sk-SK" baseline="0" dirty="0" err="1" smtClean="0"/>
              <a:t>control</a:t>
            </a:r>
            <a:r>
              <a:rPr lang="sk-SK" baseline="0" dirty="0" smtClean="0"/>
              <a:t>.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05521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Potom som spravil prvý asistenčný systém</a:t>
            </a:r>
            <a:r>
              <a:rPr lang="sk-SK" baseline="0" dirty="0" smtClean="0"/>
              <a:t> ktorý zabrzdí pred prekážkou. Vzdialenosť od prekážky zisťuje pomocou ultrazvukového senzora </a:t>
            </a:r>
            <a:r>
              <a:rPr lang="sk-SK" baseline="0" dirty="0" err="1" smtClean="0"/>
              <a:t>HC</a:t>
            </a:r>
            <a:r>
              <a:rPr lang="sk-SK" baseline="0" dirty="0" smtClean="0"/>
              <a:t> – SR04. Keď je robot bližšie ako 50cm pred prekážkou odošle varovanie do tabletu alebo počítača. Ak je robot 15cm alebo bližšie k prekážke automaticky zastane.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00377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Spravil</a:t>
            </a:r>
            <a:r>
              <a:rPr lang="sk-SK" baseline="0" dirty="0" smtClean="0"/>
              <a:t> som pre svojho robota ešte aj ďalšie asistenčné systémy. Pomocou </a:t>
            </a:r>
            <a:r>
              <a:rPr lang="sk-SK" baseline="0" dirty="0" err="1" smtClean="0"/>
              <a:t>tempomatu</a:t>
            </a:r>
            <a:r>
              <a:rPr lang="sk-SK" baseline="0" dirty="0" smtClean="0"/>
              <a:t> si vieme vybrať 8 rýchlostí motorov: </a:t>
            </a:r>
            <a:r>
              <a:rPr lang="sk-SK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najrýchlejšie, veľmi rýchlo, rýchlo, viac než stredne rýchlo, stredne rýchlo, menej než stredne rýchlo, pomaly, najpomalšie</a:t>
            </a:r>
          </a:p>
          <a:p>
            <a:r>
              <a:rPr lang="sk-SK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Keď máme zapnutý asistent uhýbania sa prekážke, robot keď uvidí prekážku bližšie ako 50cm tak sa začne točiť až kým neuvidí</a:t>
            </a:r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voľnú cestu tzn. pokým neuvidí prekážku ďalej ako 50cm.</a:t>
            </a:r>
          </a:p>
          <a:p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robota som pridal </a:t>
            </a:r>
            <a:r>
              <a:rPr lang="sk-SK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rasberri</a:t>
            </a:r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aj s </a:t>
            </a:r>
            <a:r>
              <a:rPr lang="sk-SK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kamerov</a:t>
            </a:r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sk-SK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modulom, </a:t>
            </a:r>
            <a:r>
              <a:rPr lang="sk-SK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rasberri</a:t>
            </a:r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odosiela obraz z </a:t>
            </a:r>
            <a:r>
              <a:rPr lang="sk-SK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kameri</a:t>
            </a:r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cez </a:t>
            </a:r>
            <a:r>
              <a:rPr lang="sk-SK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počítača.</a:t>
            </a:r>
          </a:p>
          <a:p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môjho robota som dal niekoľko svetiel – diaľkové, stretávacie, denné, zadné, smerovky, brzdové a spiatočku.</a:t>
            </a:r>
          </a:p>
          <a:p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Asistent prepínania svetiel prepína </a:t>
            </a:r>
            <a:r>
              <a:rPr lang="sk-SK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ďiaľkové</a:t>
            </a:r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 denné svetlá podľa toho či je tma lebo nie, citlivosť systému sa dá nastaviť.</a:t>
            </a:r>
          </a:p>
          <a:p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(</a:t>
            </a:r>
            <a:r>
              <a:rPr lang="sk-SK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aistenčné</a:t>
            </a:r>
            <a:r>
              <a:rPr lang="sk-SK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systémy budem ukazovať popritom ako budem hovoriť)</a:t>
            </a:r>
            <a:endParaRPr lang="sk-SK" b="0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76249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 robot sa dokáže pohybovať, a to viacerými rýchlosťami a smermi (dopredu, dozadu, vpravo, vľavo). Vieme ho ovládať cez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tablet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alebo počítač. Dokáže informovať vodiča o vzdialenosti od prekážky, zastaviť sám pred prekážkou a vyhnúť sa prekážke. Má na sebe namontovanú kameru, vie odosielať signál z kamery do počítača cez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vie ukladať obraz z kamery do svojho úložiska alebo do úložiska počítača.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75892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 robot obsahuje nasledujúce súčasti: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skladačka robota (podvozok, kolesá, motory),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(neskôr Mega) a ovládač motorov,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batérie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obvod na komunikáciu cez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(HC-06),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ultrazvukový senzor vzdialenosti (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SR-04),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napájací systém,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verzia 2 model B,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kamera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RaspiCam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(originálne príslušenstvo k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Pi),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 modul,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diódy (svetlá),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fotorezistor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káble a pomocné súčiastky.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6441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(Mega)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ako keby mozog celého robota. Je to obvod, na ktorom sa nachádza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mikrokontrolér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Atmel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Atmega328 (resp. Atmega2560) a pomocné súčiastky.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Mikrokontrolér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jednočipový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počítač. Obsahuje procesor, pamäť RAM,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časovače, vstupno-výstupné zariadenia: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kontrolér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sériovej komunikácie, A/D a D/A prevodníky, vstupno-výstupné porty (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Ovládač motorov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 súčiastku, ktorá pomocou malého prúdu z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Arduina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 vyvolať väčší prúd, ktorý dokáže poháňať motory.</a:t>
            </a:r>
            <a:endParaRPr lang="sk-SK" dirty="0" smtClean="0"/>
          </a:p>
          <a:p>
            <a:endParaRPr lang="sk-SK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84129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Dve nabíjateľné </a:t>
            </a: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batérie </a:t>
            </a:r>
            <a:r>
              <a:rPr lang="sk-SK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 kapacitou 6600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mAh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každá, dodávajú dosť veľký prúd na to, aby sa motory vedeli pohnúť a pomocou veľkej kapacity zabezpečia dlhší chod motorov. Najprv som skúšal 12 bateriek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ale rozhodol som sa, že radšej dám batérie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Majú väčšiu kapacitu a je to lacnejšie, lebo nemusíme neustále kupovať nové baterky. Batérie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sú dve, lebo minimálne napätie pre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5 V a pre ovládač motorov 6 V. Jedna maximálne nabitá batéria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 4,12 V (zistil som to pokusom).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11978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Obvod na komunikáciu cez </a:t>
            </a:r>
            <a:r>
              <a:rPr lang="sk-SK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(HC-06)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slúži na komunikáciu s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tabletom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alebo počítačom alebo mobilom.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otvorený štandard pre bezdrôtovú komunikáciu elektronických zariadení.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Ultrazvukový senzor vzdialenosti (</a:t>
            </a:r>
            <a:r>
              <a:rPr lang="sk-SK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SR-04)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pomocou ultrazvukových vĺn meria vzdialenosť. Senzor vyšle ultrazvukové vlny a počíta, kedy sa vráti ich ozvena. Vzdialenosť (d) sa meria podľa toho, koľko času (t) ubehlo odkedy senzor odoslal vlny až po prijatie ozveny. Vzdialenosť d = (t × 340 m/s) : 2. (340 m/s je rýchlosť zvuku vo vzduchu.)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9214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Napájací systém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slúži na napájanie viacerých zariadení z jednej sady bateriek. Pre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upravuje napätie presne na 5 voltov. Pre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obsahuje ochranu pred vysokým prúdom pri zapnutí motorov. Vysoké prúdy vznikajú tak, že motory potrebujú veľký prúd, aby sa rozbehli, ale baterky s ochranou proti skratu nedovolia dodať taký veľký prúd. Prejavovalo sa to tak, že pri zapnutí motorov sa robot niekedy vypol.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sk-SK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verzia 2 model B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slúži na spracovanie obrazu z kamery a poslanie ho do počítača cez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Fotorezistor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mení svoj odpor podľa toho, koľko svetla naňho dopadá.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9192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Antiblokovací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systém (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Antiblockiersystem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 anglicky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Antiskid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Brake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zabraňuje zablokovaniu kolies pri plnom brzdení alebo na klzkom povrchu a zachováva ovládateľnosť vozidla.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649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Riadiaca jednotka (šedá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krabička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dostane oznam o počte otáčok z indukčného snímača (žltý „štuplík“ pri brzdovom kotúči). Ak riadiaca jednotka dostane signál že koleso je blokované, zníži jeho brzdný tlak pomocou tlakového ventilu (hnedá súčiastka v ľavom hornom rohu) až tak že kolesa sa voľne točí. Tento proces sa opakuje 12 – 16 krát za sekundu. </a:t>
            </a:r>
            <a:endParaRPr lang="sk-SK" dirty="0" smtClean="0"/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06666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Elektronický stabilizačný systém ESP (z </a:t>
            </a:r>
            <a:r>
              <a:rPr lang="sk-SK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emčina"/>
              </a:rPr>
              <a:t>nem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Elektronisches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Stabilitätsprogramm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pribrzďuje alebo odbrzďuje oddelene zadné a predné kolesá auta a tým auto nie len pri brzdení, ale aj pri zrýchľovaní alebo pri prechádzaní zákruty udržiava mimo šmyku.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obrázku môžeme vidieť, ako funguje ESP. Čierne auto, ktoré má ESP, sa vie bez šmyku vyhnúť červenému autu. Žlté auto, ktoré nemá ESP, pri vyhýbaní dostane šmyk a vyjde von z cesty.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„Európska komisia tvrdí, že za posledné dva roky zabránil elektronicky stabilizačný program ESP 33 tisíc dopravným nehodám a zachránil minimálne tisíc ľudských životov.“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7331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nedotáčavosti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 nedostatočne zabočí kolesami a chce vyjsť z cesty na vonkajšej strane zákruty. ESP pribrzdí zadné koleso na vnútornej strane zákruty a prípadne zníži výkon motora. Keď ESP pribrzdí toto koleso, vozidlo v ňom nájde „oporný bod“, okolo ktorého sa začne točiť do zákruty.</a:t>
            </a:r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56079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pretáčavosti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vozidlo príliš zabočí a chce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výjsť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 vozovky na vnútornej strane zákruty. ESP pribrzdí predné vonkajšie koleso a zníži výkon motora. Tým sa zabráni tomu, aby sa vozidlo začalo otáčať do vnútornej strany zákruty.</a:t>
            </a:r>
            <a:endParaRPr lang="sk-S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17736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Multikolízne</a:t>
            </a:r>
            <a:r>
              <a:rPr lang="sk-SK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brzdy 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zabraňujú sekundárnemu nárazu, ktorý zvykne byť oveľa väčší  ako primárny náraz. Sekundárny náraz býva omnoho horší, lebo v horšom prípade auto z druhého pruhu narazí v plnej rýchlosti do havarovaného auta, na ktorom už nefungujú použité bezpečnostné prvky napr.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airbagy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bezpečnostné pásy atď. </a:t>
            </a:r>
          </a:p>
          <a:p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Multikolízne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brzdy spôsobia, že keď sa vyšle signál z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airbagov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že auto narazilo, tak ihneď začnú brzdy brzdiť. Asistent</a:t>
            </a:r>
            <a:r>
              <a:rPr lang="sk-SK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udržovania auta v jazdnom pruhu zasa 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spôsobí, že auto nevyjde z jazdného pruhu.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Podľa štatistík každá štvrtá havária je viacnásobnou haváriou. Ak by bol tento systém 100 percentne nasadený, tak by sa v Európe znížil počet smrteľných úrazov až o 8 percent a počet vážnych zranení až o 4 percentá. 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32834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Kontrola stavu pneumatík podporuje vodiča tým, že kontroluje tlak v pneumatikách. Vďaka neustálej kontrole zabezpečuje vysokú bezpečnosť posádky. Správnym tlakom v pneumatikách sa zvyšuje ich životnosť a znižuje spotreba paliva.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Sú dva spôsoby, ako kontrolovať stav pneumatík: priamy a nepriamy. Priamy využíva tlakový senzor priamo v pneumatike, a nepriamy pracuje prostredníctvom snímačov otáčok kolies. Pri znížení tlaku v pneumatike sa znižuje polomer kolesa a koleso sa pri rovnakej rýchlosti auta točí rýchlejšie.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Podľa spoločnosti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Bridgestone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 percent vodičov jazdí s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podhustenými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pneumatikami.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Podhustené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pneumatiky majú viacero nevýhod: pri poklese tlaku v pneumatike o 1 bar sa efektívnosť stabilizačného systému zníži o tretinu, spotreba sa zvýši o 0,3 l na 100 km, mäkká pneumatika taktiež predlžuje brzdnú dráhu, o 20 percent rýchlejšie sa opotrebúva pneumatika.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 by sa v Európskej únii zaviedlo povinné monitorovanie tlaku v pneumatikách, tak sa za jeden rok podarí ušetriť viac ako 1 miliardu litrov nafty alebo benzínu, čo znamená zníženie produkcie skleníkového CO</a:t>
            </a:r>
            <a:r>
              <a:rPr lang="sk-SK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 4,8 milióna 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3998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Ako vlastný prínos som vytvoril robotické auto ovládané z tabletu alebo z počítača, pre ktoré programujem a skúšam rôzne asistenčné systémy, napr. city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safety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Robota som vyrobil doma zo stavebnice, ktorá obsahovala kolesá, motory a podvozok.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7984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uhlý trojuholní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Nadpis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17" name="Podnadpis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sk-SK" smtClean="0"/>
              <a:t>Upravte štýl predlohy podnadpisov</a:t>
            </a:r>
            <a:endParaRPr kumimoji="0" lang="en-US"/>
          </a:p>
        </p:txBody>
      </p:sp>
      <p:grpSp>
        <p:nvGrpSpPr>
          <p:cNvPr id="2" name="Skupina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Voľná forma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oľná forma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oľná forma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ovná spojnica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ástupný symbol dátumu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19" name="Zástupný symbol päty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sk-SK"/>
          </a:p>
        </p:txBody>
      </p:sp>
      <p:sp>
        <p:nvSpPr>
          <p:cNvPr id="27" name="Zástupný symbol čísla snímky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  <p:sp>
        <p:nvSpPr>
          <p:cNvPr id="7" name="Výložk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Výložk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  <p:sp>
        <p:nvSpPr>
          <p:cNvPr id="8" name="Nadpis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ovnani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5" name="Zástupný symbol obsah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popiso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sk-SK" smtClean="0"/>
              <a:t>Ak chcete pridať obrázok, kliknite na ikonu</a:t>
            </a:r>
            <a:endParaRPr kumimoji="0" lang="en-US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8" name="Voľná forma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oľná forma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Pravouhlý trojuholní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ovná spojnica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Výložk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Výložk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oľná forma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oľná forma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Pravouhlý trojuholní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ovná spojnica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ástupný symbol nadpisu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0" name="Zástupný symbol textu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  <a:p>
            <a:pPr lvl="1" eaLnBrk="1" latinLnBrk="0" hangingPunct="1"/>
            <a:r>
              <a:rPr kumimoji="0" lang="sk-SK" smtClean="0"/>
              <a:t>Druhá úroveň</a:t>
            </a:r>
          </a:p>
          <a:p>
            <a:pPr lvl="2" eaLnBrk="1" latinLnBrk="0" hangingPunct="1"/>
            <a:r>
              <a:rPr kumimoji="0" lang="sk-SK" smtClean="0"/>
              <a:t>Tretia úroveň</a:t>
            </a:r>
          </a:p>
          <a:p>
            <a:pPr lvl="3" eaLnBrk="1" latinLnBrk="0" hangingPunct="1"/>
            <a:r>
              <a:rPr kumimoji="0" lang="sk-SK" smtClean="0"/>
              <a:t>Štvrtá úroveň</a:t>
            </a:r>
          </a:p>
          <a:p>
            <a:pPr lvl="4" eaLnBrk="1" latinLnBrk="0" hangingPunct="1"/>
            <a:r>
              <a:rPr kumimoji="0" lang="sk-SK" smtClean="0"/>
              <a:t>Piata úroveň</a:t>
            </a:r>
            <a:endParaRPr kumimoji="0" lang="en-US"/>
          </a:p>
        </p:txBody>
      </p:sp>
      <p:sp>
        <p:nvSpPr>
          <p:cNvPr id="10" name="Zástupný symbol dátumu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916A7E2-E217-4A91-9677-B71B871DF971}" type="datetimeFigureOut">
              <a:rPr lang="sk-SK" smtClean="0"/>
              <a:t>1. 5. 2016</a:t>
            </a:fld>
            <a:endParaRPr lang="sk-SK"/>
          </a:p>
        </p:txBody>
      </p:sp>
      <p:sp>
        <p:nvSpPr>
          <p:cNvPr id="22" name="Zástupný symbol päty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sk-SK"/>
          </a:p>
        </p:txBody>
      </p:sp>
      <p:sp>
        <p:nvSpPr>
          <p:cNvPr id="18" name="Zástupný symbol čísla snímky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317F80F-8E92-44E7-B935-5F29F9771656}" type="slidenum">
              <a:rPr lang="sk-SK" smtClean="0"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smtClean="0"/>
              <a:t>ASISTENČNÉ SYSTÉMY V AUTOMOBILOCH 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smtClean="0"/>
              <a:t>Ján Mederly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490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sahu 1"/>
          <p:cNvSpPr>
            <a:spLocks noGrp="1"/>
          </p:cNvSpPr>
          <p:nvPr>
            <p:ph idx="1"/>
          </p:nvPr>
        </p:nvSpPr>
        <p:spPr>
          <a:xfrm>
            <a:off x="457200" y="1421451"/>
            <a:ext cx="8229600" cy="855421"/>
          </a:xfrm>
        </p:spPr>
        <p:txBody>
          <a:bodyPr/>
          <a:lstStyle/>
          <a:p>
            <a:r>
              <a:rPr lang="sk-SK" dirty="0" smtClean="0"/>
              <a:t>Robotické auto</a:t>
            </a:r>
            <a:endParaRPr lang="sk-SK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Vlastný prínos</a:t>
            </a:r>
            <a:endParaRPr lang="sk-SK" dirty="0"/>
          </a:p>
        </p:txBody>
      </p:sp>
      <p:pic>
        <p:nvPicPr>
          <p:cNvPr id="4" name="Obrázok 3" descr="C:\Users\Janko\AppData\Local\Microsoft\Windows\Temporary Internet Files\Content.Word\IMG_641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300928"/>
            <a:ext cx="4946319" cy="3711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Môj prvý robot</a:t>
            </a:r>
            <a:endParaRPr lang="sk-SK" dirty="0"/>
          </a:p>
        </p:txBody>
      </p:sp>
      <p:pic>
        <p:nvPicPr>
          <p:cNvPr id="4" name="Obrázok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5074" y="3789040"/>
            <a:ext cx="4608512" cy="1679339"/>
          </a:xfrm>
          <a:prstGeom prst="rect">
            <a:avLst/>
          </a:prstGeom>
        </p:spPr>
      </p:pic>
      <p:pic>
        <p:nvPicPr>
          <p:cNvPr id="5" name="Obrázok 4" descr="C:\Users\Janko\AppData\Local\Microsoft\Windows\Temporary Internet Files\Content.Word\IMG_650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3219907"/>
            <a:ext cx="3754760" cy="2817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3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Robot ovládaní cez </a:t>
            </a:r>
            <a:r>
              <a:rPr lang="sk-SK" dirty="0" err="1" smtClean="0"/>
              <a:t>Bluetooth</a:t>
            </a:r>
            <a:endParaRPr lang="sk-SK" dirty="0"/>
          </a:p>
        </p:txBody>
      </p:sp>
      <p:pic>
        <p:nvPicPr>
          <p:cNvPr id="4" name="Obrázok 3"/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1916832"/>
            <a:ext cx="639618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sahu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99600"/>
          </a:xfrm>
        </p:spPr>
        <p:txBody>
          <a:bodyPr>
            <a:normAutofit fontScale="92500" lnSpcReduction="10000"/>
          </a:bodyPr>
          <a:lstStyle/>
          <a:p>
            <a:r>
              <a:rPr lang="sk-SK" dirty="0" smtClean="0"/>
              <a:t>Ultrazvukový senzor </a:t>
            </a:r>
            <a:r>
              <a:rPr lang="sk-SK" dirty="0" err="1" smtClean="0"/>
              <a:t>HC</a:t>
            </a:r>
            <a:r>
              <a:rPr lang="sk-SK" dirty="0" smtClean="0"/>
              <a:t> – SR04</a:t>
            </a:r>
          </a:p>
          <a:p>
            <a:r>
              <a:rPr lang="sk-SK" dirty="0" smtClean="0"/>
              <a:t>50cm – upozornenie</a:t>
            </a:r>
          </a:p>
          <a:p>
            <a:r>
              <a:rPr lang="sk-SK" dirty="0" smtClean="0"/>
              <a:t>15cm - zastavenie</a:t>
            </a:r>
            <a:endParaRPr lang="sk-SK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Prvý asistenčný systém</a:t>
            </a:r>
            <a:endParaRPr lang="sk-SK" dirty="0"/>
          </a:p>
        </p:txBody>
      </p:sp>
      <p:pic>
        <p:nvPicPr>
          <p:cNvPr id="5122" name="Picture 2" descr="http://microcontrollerelectronics.com/wp-content/uploads/2014/10/HCSR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36912"/>
            <a:ext cx="6179840" cy="365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6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sah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 smtClean="0"/>
              <a:t>Tempomat</a:t>
            </a:r>
            <a:endParaRPr lang="sk-SK" dirty="0" smtClean="0"/>
          </a:p>
          <a:p>
            <a:r>
              <a:rPr lang="sk-SK" dirty="0" smtClean="0"/>
              <a:t>Asistent vyhýbania sa prekážke</a:t>
            </a:r>
          </a:p>
          <a:p>
            <a:r>
              <a:rPr lang="sk-SK" dirty="0" smtClean="0"/>
              <a:t>Kamera</a:t>
            </a:r>
          </a:p>
          <a:p>
            <a:r>
              <a:rPr lang="sk-SK" dirty="0" smtClean="0"/>
              <a:t>Svetlá</a:t>
            </a:r>
          </a:p>
          <a:p>
            <a:r>
              <a:rPr lang="sk-SK" dirty="0" smtClean="0"/>
              <a:t>Asistent prepínania sa svetiel</a:t>
            </a:r>
          </a:p>
          <a:p>
            <a:endParaRPr lang="sk-SK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ĎALŠIE ASISTENČNÉ SYSTÉMY</a:t>
            </a:r>
            <a:endParaRPr lang="sk-SK" dirty="0"/>
          </a:p>
        </p:txBody>
      </p:sp>
      <p:pic>
        <p:nvPicPr>
          <p:cNvPr id="4" name="Obrázok 3" descr="https://www.raspberrypi.org/wp-content/uploads/2015/01/Pi2ModB1GB_-comp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92862"/>
            <a:ext cx="4082390" cy="2313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39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kupina 22"/>
          <p:cNvGrpSpPr/>
          <p:nvPr/>
        </p:nvGrpSpPr>
        <p:grpSpPr>
          <a:xfrm>
            <a:off x="529231" y="1323127"/>
            <a:ext cx="8315252" cy="3464774"/>
            <a:chOff x="0" y="0"/>
            <a:chExt cx="5125250" cy="2135904"/>
          </a:xfrm>
        </p:grpSpPr>
        <p:grpSp>
          <p:nvGrpSpPr>
            <p:cNvPr id="24" name="Skupina 23"/>
            <p:cNvGrpSpPr/>
            <p:nvPr/>
          </p:nvGrpSpPr>
          <p:grpSpPr>
            <a:xfrm>
              <a:off x="3365607" y="0"/>
              <a:ext cx="1759643" cy="1206393"/>
              <a:chOff x="0" y="0"/>
              <a:chExt cx="1759643" cy="1206393"/>
            </a:xfrm>
          </p:grpSpPr>
          <p:pic>
            <p:nvPicPr>
              <p:cNvPr id="38" name="Obrázok 37" descr="C:\Users\Janko\Downloads\comput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8601" y="0"/>
                <a:ext cx="461042" cy="45335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9" name="Rovná spojovacia šípka 38"/>
              <p:cNvCxnSpPr/>
              <p:nvPr/>
            </p:nvCxnSpPr>
            <p:spPr>
              <a:xfrm flipH="1">
                <a:off x="0" y="376518"/>
                <a:ext cx="991240" cy="70693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ovná spojovacia šípka 39"/>
              <p:cNvCxnSpPr/>
              <p:nvPr/>
            </p:nvCxnSpPr>
            <p:spPr>
              <a:xfrm flipV="1">
                <a:off x="192101" y="453358"/>
                <a:ext cx="1067920" cy="75303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Blok textu 31"/>
              <p:cNvSpPr txBox="1"/>
              <p:nvPr/>
            </p:nvSpPr>
            <p:spPr>
              <a:xfrm rot="19315288">
                <a:off x="320584" y="895319"/>
                <a:ext cx="1274461" cy="260809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sk-SK" dirty="0" err="1">
                    <a:effectLst/>
                    <a:latin typeface="Times New Roman"/>
                    <a:ea typeface="Calibri"/>
                    <a:cs typeface="Times New Roman"/>
                  </a:rPr>
                  <a:t>Bluetooth</a:t>
                </a:r>
                <a:r>
                  <a:rPr lang="sk-SK" dirty="0">
                    <a:effectLst/>
                    <a:latin typeface="Times New Roman"/>
                    <a:ea typeface="Calibri"/>
                    <a:cs typeface="Times New Roman"/>
                  </a:rPr>
                  <a:t> + </a:t>
                </a:r>
                <a:r>
                  <a:rPr lang="sk-SK" dirty="0" err="1">
                    <a:effectLst/>
                    <a:latin typeface="Times New Roman"/>
                    <a:ea typeface="Calibri"/>
                    <a:cs typeface="Times New Roman"/>
                  </a:rPr>
                  <a:t>WiFi</a:t>
                </a:r>
                <a:endParaRPr lang="sk-SK" dirty="0">
                  <a:effectLst/>
                  <a:latin typeface="Times New Roman"/>
                  <a:ea typeface="Calibri"/>
                  <a:cs typeface="Times New Roman"/>
                </a:endParaRPr>
              </a:p>
            </p:txBody>
          </p:sp>
        </p:grpSp>
        <p:grpSp>
          <p:nvGrpSpPr>
            <p:cNvPr id="25" name="Skupina 24"/>
            <p:cNvGrpSpPr/>
            <p:nvPr/>
          </p:nvGrpSpPr>
          <p:grpSpPr>
            <a:xfrm>
              <a:off x="0" y="338098"/>
              <a:ext cx="3435351" cy="1797806"/>
              <a:chOff x="0" y="0"/>
              <a:chExt cx="3435351" cy="1797806"/>
            </a:xfrm>
          </p:grpSpPr>
          <p:sp>
            <p:nvSpPr>
              <p:cNvPr id="26" name="Oblúk 25"/>
              <p:cNvSpPr/>
              <p:nvPr/>
            </p:nvSpPr>
            <p:spPr>
              <a:xfrm rot="10800000">
                <a:off x="2489627" y="607039"/>
                <a:ext cx="261796" cy="469238"/>
              </a:xfrm>
              <a:prstGeom prst="arc">
                <a:avLst>
                  <a:gd name="adj1" fmla="val 16200000"/>
                  <a:gd name="adj2" fmla="val 531708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sk-SK"/>
              </a:p>
            </p:txBody>
          </p:sp>
          <p:grpSp>
            <p:nvGrpSpPr>
              <p:cNvPr id="27" name="Skupina 26"/>
              <p:cNvGrpSpPr/>
              <p:nvPr/>
            </p:nvGrpSpPr>
            <p:grpSpPr>
              <a:xfrm>
                <a:off x="0" y="0"/>
                <a:ext cx="3435351" cy="1797806"/>
                <a:chOff x="0" y="0"/>
                <a:chExt cx="3435351" cy="1797806"/>
              </a:xfrm>
            </p:grpSpPr>
            <p:sp>
              <p:nvSpPr>
                <p:cNvPr id="28" name="Oblúk 27"/>
                <p:cNvSpPr/>
                <p:nvPr/>
              </p:nvSpPr>
              <p:spPr>
                <a:xfrm rot="10800000">
                  <a:off x="1890272" y="391886"/>
                  <a:ext cx="360680" cy="790575"/>
                </a:xfrm>
                <a:prstGeom prst="arc">
                  <a:avLst>
                    <a:gd name="adj1" fmla="val 16200000"/>
                    <a:gd name="adj2" fmla="val 5317087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sk-SK"/>
                </a:p>
              </p:txBody>
            </p:sp>
            <p:grpSp>
              <p:nvGrpSpPr>
                <p:cNvPr id="29" name="Skupina 28"/>
                <p:cNvGrpSpPr/>
                <p:nvPr/>
              </p:nvGrpSpPr>
              <p:grpSpPr>
                <a:xfrm>
                  <a:off x="0" y="0"/>
                  <a:ext cx="3435351" cy="1797806"/>
                  <a:chOff x="0" y="0"/>
                  <a:chExt cx="3435351" cy="1797806"/>
                </a:xfrm>
              </p:grpSpPr>
              <p:pic>
                <p:nvPicPr>
                  <p:cNvPr id="30" name="Obrázok 29" descr="Android variant Free Icon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73936" y="607039"/>
                    <a:ext cx="576302" cy="5763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" name="Obrázok 30" descr="http://www.studiobyvania.sk/images_upd/products/gACV7Uvh9KZT.jp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15153"/>
                    <a:ext cx="1475334" cy="10142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" name="Obrázok 31" descr="https://openclipart.org/image/2400px/svg_to_png/170979/camera-icon-estilizado-nofeet-nohandle.png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2881512" y="307362"/>
                    <a:ext cx="330414" cy="2612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" name="Oblúk 32"/>
                  <p:cNvSpPr/>
                  <p:nvPr/>
                </p:nvSpPr>
                <p:spPr>
                  <a:xfrm rot="10800000">
                    <a:off x="1613647" y="276626"/>
                    <a:ext cx="445135" cy="975360"/>
                  </a:xfrm>
                  <a:prstGeom prst="arc">
                    <a:avLst>
                      <a:gd name="adj1" fmla="val 16200000"/>
                      <a:gd name="adj2" fmla="val 5317087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sk-SK"/>
                  </a:p>
                </p:txBody>
              </p:sp>
              <p:sp>
                <p:nvSpPr>
                  <p:cNvPr id="34" name="Oblúk 33"/>
                  <p:cNvSpPr/>
                  <p:nvPr/>
                </p:nvSpPr>
                <p:spPr>
                  <a:xfrm rot="10800000">
                    <a:off x="2251422" y="499463"/>
                    <a:ext cx="294341" cy="644947"/>
                  </a:xfrm>
                  <a:prstGeom prst="arc">
                    <a:avLst>
                      <a:gd name="adj1" fmla="val 16200000"/>
                      <a:gd name="adj2" fmla="val 5317087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sk-SK"/>
                  </a:p>
                </p:txBody>
              </p:sp>
              <p:sp>
                <p:nvSpPr>
                  <p:cNvPr id="35" name="Oblúk 34"/>
                  <p:cNvSpPr/>
                  <p:nvPr/>
                </p:nvSpPr>
                <p:spPr>
                  <a:xfrm rot="10800000">
                    <a:off x="2689411" y="714616"/>
                    <a:ext cx="192101" cy="253061"/>
                  </a:xfrm>
                  <a:prstGeom prst="arc">
                    <a:avLst>
                      <a:gd name="adj1" fmla="val 16200000"/>
                      <a:gd name="adj2" fmla="val 5323409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sk-SK"/>
                  </a:p>
                </p:txBody>
              </p:sp>
              <p:sp>
                <p:nvSpPr>
                  <p:cNvPr id="36" name="Blok textu 51"/>
                  <p:cNvSpPr txBox="1"/>
                  <p:nvPr/>
                </p:nvSpPr>
                <p:spPr>
                  <a:xfrm rot="21053639">
                    <a:off x="1534348" y="1312638"/>
                    <a:ext cx="1391479" cy="485168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50000"/>
                      </a:lnSpc>
                      <a:spcAft>
                        <a:spcPts val="1000"/>
                      </a:spcAft>
                    </a:pPr>
                    <a:r>
                      <a:rPr lang="sk-SK" dirty="0">
                        <a:effectLst/>
                        <a:latin typeface="Times New Roman"/>
                        <a:ea typeface="Calibri"/>
                        <a:cs typeface="Times New Roman"/>
                      </a:rPr>
                      <a:t>Ultrazvukový senzor vzdialenosti</a:t>
                    </a:r>
                  </a:p>
                </p:txBody>
              </p:sp>
              <p:sp>
                <p:nvSpPr>
                  <p:cNvPr id="37" name="Blok textu 52"/>
                  <p:cNvSpPr txBox="1"/>
                  <p:nvPr/>
                </p:nvSpPr>
                <p:spPr>
                  <a:xfrm rot="21399198">
                    <a:off x="2758568" y="0"/>
                    <a:ext cx="676783" cy="26035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prstClr val="black"/>
                    </a:solidFill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50000"/>
                      </a:lnSpc>
                      <a:spcAft>
                        <a:spcPts val="1000"/>
                      </a:spcAft>
                    </a:pPr>
                    <a:r>
                      <a:rPr lang="sk-SK" dirty="0">
                        <a:effectLst/>
                        <a:latin typeface="Times New Roman"/>
                        <a:ea typeface="Calibri"/>
                        <a:cs typeface="Times New Roman"/>
                      </a:rPr>
                      <a:t>kamera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140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dĺžnik 22"/>
          <p:cNvSpPr/>
          <p:nvPr/>
        </p:nvSpPr>
        <p:spPr>
          <a:xfrm>
            <a:off x="2915816" y="2708920"/>
            <a:ext cx="2448272" cy="8886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err="1" smtClean="0"/>
              <a:t>Arduino</a:t>
            </a:r>
            <a:endParaRPr lang="sk-SK" dirty="0"/>
          </a:p>
        </p:txBody>
      </p:sp>
      <p:sp>
        <p:nvSpPr>
          <p:cNvPr id="24" name="Obdĺžnik 23"/>
          <p:cNvSpPr/>
          <p:nvPr/>
        </p:nvSpPr>
        <p:spPr>
          <a:xfrm>
            <a:off x="2928521" y="1491324"/>
            <a:ext cx="1512168" cy="889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smtClean="0"/>
              <a:t>Ovládač motorov</a:t>
            </a:r>
            <a:endParaRPr lang="sk-SK" dirty="0"/>
          </a:p>
        </p:txBody>
      </p:sp>
      <p:sp>
        <p:nvSpPr>
          <p:cNvPr id="25" name="Obdĺžnik 24"/>
          <p:cNvSpPr/>
          <p:nvPr/>
        </p:nvSpPr>
        <p:spPr>
          <a:xfrm>
            <a:off x="2928532" y="550926"/>
            <a:ext cx="1512168" cy="61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M</a:t>
            </a:r>
            <a:r>
              <a:rPr lang="sk-SK" dirty="0" smtClean="0"/>
              <a:t>otory</a:t>
            </a:r>
            <a:endParaRPr lang="sk-SK" dirty="0"/>
          </a:p>
        </p:txBody>
      </p:sp>
      <p:sp>
        <p:nvSpPr>
          <p:cNvPr id="26" name="Obdĺžnik 25"/>
          <p:cNvSpPr/>
          <p:nvPr/>
        </p:nvSpPr>
        <p:spPr>
          <a:xfrm>
            <a:off x="6526006" y="3281708"/>
            <a:ext cx="1619672" cy="61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err="1" smtClean="0"/>
              <a:t>UZV</a:t>
            </a:r>
            <a:r>
              <a:rPr lang="sk-SK" dirty="0" smtClean="0"/>
              <a:t> senzor</a:t>
            </a:r>
            <a:endParaRPr lang="sk-SK" dirty="0"/>
          </a:p>
        </p:txBody>
      </p:sp>
      <p:sp>
        <p:nvSpPr>
          <p:cNvPr id="27" name="Obdĺžnik 26"/>
          <p:cNvSpPr/>
          <p:nvPr/>
        </p:nvSpPr>
        <p:spPr>
          <a:xfrm>
            <a:off x="6526006" y="2402922"/>
            <a:ext cx="1619672" cy="61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err="1" smtClean="0"/>
              <a:t>Bluetooth</a:t>
            </a:r>
            <a:endParaRPr lang="sk-SK" dirty="0"/>
          </a:p>
        </p:txBody>
      </p:sp>
      <p:sp>
        <p:nvSpPr>
          <p:cNvPr id="28" name="Obdĺžnik 27"/>
          <p:cNvSpPr/>
          <p:nvPr/>
        </p:nvSpPr>
        <p:spPr>
          <a:xfrm>
            <a:off x="547537" y="2708922"/>
            <a:ext cx="1944216" cy="888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err="1" smtClean="0"/>
              <a:t>Raspberry</a:t>
            </a:r>
            <a:r>
              <a:rPr lang="sk-SK" dirty="0" smtClean="0"/>
              <a:t> Pi</a:t>
            </a:r>
            <a:endParaRPr lang="sk-SK" dirty="0"/>
          </a:p>
        </p:txBody>
      </p:sp>
      <p:sp>
        <p:nvSpPr>
          <p:cNvPr id="29" name="Obdĺžnik 28"/>
          <p:cNvSpPr/>
          <p:nvPr/>
        </p:nvSpPr>
        <p:spPr>
          <a:xfrm>
            <a:off x="1619672" y="1664804"/>
            <a:ext cx="1008112" cy="6120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Kamera</a:t>
            </a:r>
          </a:p>
        </p:txBody>
      </p:sp>
      <p:cxnSp>
        <p:nvCxnSpPr>
          <p:cNvPr id="30" name="Rovná spojnica 29"/>
          <p:cNvCxnSpPr>
            <a:stCxn id="28" idx="0"/>
            <a:endCxn id="28" idx="0"/>
          </p:cNvCxnSpPr>
          <p:nvPr/>
        </p:nvCxnSpPr>
        <p:spPr>
          <a:xfrm>
            <a:off x="1519645" y="2708922"/>
            <a:ext cx="0" cy="0"/>
          </a:xfrm>
          <a:prstGeom prst="lin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1" name="Obdĺžnik 30"/>
          <p:cNvSpPr/>
          <p:nvPr/>
        </p:nvSpPr>
        <p:spPr>
          <a:xfrm>
            <a:off x="6944707" y="550926"/>
            <a:ext cx="1512000" cy="6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smtClean="0"/>
              <a:t>Svetlá</a:t>
            </a:r>
            <a:endParaRPr lang="sk-SK" dirty="0"/>
          </a:p>
        </p:txBody>
      </p:sp>
      <p:sp>
        <p:nvSpPr>
          <p:cNvPr id="32" name="Obdĺžnik 31"/>
          <p:cNvSpPr/>
          <p:nvPr/>
        </p:nvSpPr>
        <p:spPr>
          <a:xfrm>
            <a:off x="5211198" y="550926"/>
            <a:ext cx="1512168" cy="6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err="1"/>
              <a:t>F</a:t>
            </a:r>
            <a:r>
              <a:rPr lang="sk-SK" dirty="0" err="1" smtClean="0"/>
              <a:t>otorezistor</a:t>
            </a:r>
            <a:endParaRPr lang="sk-SK" dirty="0"/>
          </a:p>
        </p:txBody>
      </p:sp>
      <p:sp>
        <p:nvSpPr>
          <p:cNvPr id="33" name="Obdĺžnik 32"/>
          <p:cNvSpPr/>
          <p:nvPr/>
        </p:nvSpPr>
        <p:spPr>
          <a:xfrm>
            <a:off x="4389866" y="4202750"/>
            <a:ext cx="1948444" cy="889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B</a:t>
            </a:r>
            <a:r>
              <a:rPr lang="sk-SK" dirty="0" smtClean="0"/>
              <a:t>aterky</a:t>
            </a:r>
            <a:endParaRPr lang="sk-SK" dirty="0"/>
          </a:p>
        </p:txBody>
      </p:sp>
      <p:sp>
        <p:nvSpPr>
          <p:cNvPr id="34" name="Obdĺžnik 33"/>
          <p:cNvSpPr/>
          <p:nvPr/>
        </p:nvSpPr>
        <p:spPr>
          <a:xfrm>
            <a:off x="1791227" y="4202750"/>
            <a:ext cx="1947600" cy="889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smtClean="0"/>
              <a:t>Napájací systém</a:t>
            </a:r>
            <a:endParaRPr lang="sk-SK" dirty="0"/>
          </a:p>
        </p:txBody>
      </p:sp>
      <p:cxnSp>
        <p:nvCxnSpPr>
          <p:cNvPr id="35" name="Zalomená spojnica 34"/>
          <p:cNvCxnSpPr>
            <a:stCxn id="28" idx="2"/>
            <a:endCxn id="34" idx="1"/>
          </p:cNvCxnSpPr>
          <p:nvPr/>
        </p:nvCxnSpPr>
        <p:spPr>
          <a:xfrm rot="16200000" flipH="1">
            <a:off x="1130528" y="3986650"/>
            <a:ext cx="1049817" cy="271582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Zalomená spojnica 108"/>
          <p:cNvCxnSpPr>
            <a:stCxn id="29" idx="2"/>
          </p:cNvCxnSpPr>
          <p:nvPr/>
        </p:nvCxnSpPr>
        <p:spPr>
          <a:xfrm>
            <a:off x="2123728" y="2276872"/>
            <a:ext cx="0" cy="432050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Obdĺžnik 36"/>
          <p:cNvSpPr/>
          <p:nvPr/>
        </p:nvSpPr>
        <p:spPr>
          <a:xfrm>
            <a:off x="395536" y="1664803"/>
            <a:ext cx="1008112" cy="6120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err="1" smtClean="0"/>
              <a:t>WiFi</a:t>
            </a:r>
            <a:endParaRPr lang="sk-SK" dirty="0"/>
          </a:p>
        </p:txBody>
      </p:sp>
      <p:cxnSp>
        <p:nvCxnSpPr>
          <p:cNvPr id="38" name="Zalomená spojnica 113"/>
          <p:cNvCxnSpPr>
            <a:stCxn id="37" idx="2"/>
          </p:cNvCxnSpPr>
          <p:nvPr/>
        </p:nvCxnSpPr>
        <p:spPr>
          <a:xfrm>
            <a:off x="899592" y="2276871"/>
            <a:ext cx="0" cy="432051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Zalomená spojnica 38"/>
          <p:cNvCxnSpPr>
            <a:stCxn id="24" idx="2"/>
          </p:cNvCxnSpPr>
          <p:nvPr/>
        </p:nvCxnSpPr>
        <p:spPr>
          <a:xfrm rot="16200000" flipH="1">
            <a:off x="3520408" y="2544720"/>
            <a:ext cx="328398" cy="5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Zalomená spojnica 39"/>
          <p:cNvCxnSpPr/>
          <p:nvPr/>
        </p:nvCxnSpPr>
        <p:spPr>
          <a:xfrm rot="5400000" flipH="1" flipV="1">
            <a:off x="4635559" y="1274285"/>
            <a:ext cx="1545996" cy="1323274"/>
          </a:xfrm>
          <a:prstGeom prst="bentConnector3">
            <a:avLst>
              <a:gd name="adj1" fmla="val 63649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Zalomená spojnica 40"/>
          <p:cNvCxnSpPr/>
          <p:nvPr/>
        </p:nvCxnSpPr>
        <p:spPr>
          <a:xfrm rot="16200000" flipH="1">
            <a:off x="3520414" y="1327123"/>
            <a:ext cx="328398" cy="5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Rovná spojnica 41"/>
          <p:cNvCxnSpPr>
            <a:stCxn id="31" idx="2"/>
          </p:cNvCxnSpPr>
          <p:nvPr/>
        </p:nvCxnSpPr>
        <p:spPr>
          <a:xfrm>
            <a:off x="7700707" y="1162926"/>
            <a:ext cx="0" cy="80791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Rovná spojnica 42"/>
          <p:cNvCxnSpPr/>
          <p:nvPr/>
        </p:nvCxnSpPr>
        <p:spPr>
          <a:xfrm flipH="1">
            <a:off x="5004048" y="1970838"/>
            <a:ext cx="2683549" cy="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Rovná spojnica 43"/>
          <p:cNvCxnSpPr/>
          <p:nvPr/>
        </p:nvCxnSpPr>
        <p:spPr>
          <a:xfrm>
            <a:off x="5004048" y="1970840"/>
            <a:ext cx="0" cy="738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Zalomená spojnica 44"/>
          <p:cNvCxnSpPr>
            <a:stCxn id="27" idx="1"/>
          </p:cNvCxnSpPr>
          <p:nvPr/>
        </p:nvCxnSpPr>
        <p:spPr>
          <a:xfrm rot="10800000" flipV="1">
            <a:off x="5364088" y="2708922"/>
            <a:ext cx="1161919" cy="306000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Zalomená spojnica 45"/>
          <p:cNvCxnSpPr>
            <a:stCxn id="26" idx="1"/>
          </p:cNvCxnSpPr>
          <p:nvPr/>
        </p:nvCxnSpPr>
        <p:spPr>
          <a:xfrm rot="10800000">
            <a:off x="5364088" y="3281708"/>
            <a:ext cx="1161918" cy="306000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Zalomená spojnica 46"/>
          <p:cNvCxnSpPr>
            <a:stCxn id="34" idx="0"/>
            <a:endCxn id="23" idx="2"/>
          </p:cNvCxnSpPr>
          <p:nvPr/>
        </p:nvCxnSpPr>
        <p:spPr>
          <a:xfrm rot="5400000" flipH="1" flipV="1">
            <a:off x="3149881" y="3212680"/>
            <a:ext cx="605217" cy="1374925"/>
          </a:xfrm>
          <a:prstGeom prst="bentConnector3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Rovná spojnica 47"/>
          <p:cNvCxnSpPr>
            <a:stCxn id="33" idx="1"/>
            <a:endCxn id="34" idx="3"/>
          </p:cNvCxnSpPr>
          <p:nvPr/>
        </p:nvCxnSpPr>
        <p:spPr>
          <a:xfrm flipH="1">
            <a:off x="3738827" y="4647350"/>
            <a:ext cx="65103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2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arduino.cc/en/uploads/Main/ArduinoUno_R3_Front_45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89416"/>
            <a:ext cx="428625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electroschematics.com/wp-content/uploads/2013/01/Arduino-Mega-2560-Pinou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622526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www.elecrow.com/bmz_cache/7/72e054a90063c9102ca7f7a62144e726.image.998x66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6" y="332656"/>
            <a:ext cx="8848116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19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www.olimex.com/Products/Power/BATTERY-LIPO6600mAh/images/BATTERY-LIPO6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2656"/>
            <a:ext cx="51435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dn.instructables.com/FXH/T713/HYZX8XS1/FXHT713HYZX8XS1.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59055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robu.in/wp-content/uploads/2014/08/hc-sr04_ultrasonic_sensor_distance_measuring_module_1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4209"/>
            <a:ext cx="6490692" cy="64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3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sahu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595744"/>
          </a:xfrm>
        </p:spPr>
        <p:txBody>
          <a:bodyPr/>
          <a:lstStyle/>
          <a:p>
            <a:r>
              <a:rPr lang="sk-SK" dirty="0" smtClean="0"/>
              <a:t>Viac áut, viac nehôd</a:t>
            </a:r>
          </a:p>
          <a:p>
            <a:r>
              <a:rPr lang="sk-SK" dirty="0" smtClean="0"/>
              <a:t>Každoročne 1,2 mil. ľudí</a:t>
            </a:r>
          </a:p>
          <a:p>
            <a:pPr lvl="1"/>
            <a:r>
              <a:rPr lang="sk-SK" dirty="0" smtClean="0"/>
              <a:t>Európa: 26000 mŕtvych a 199000 zranených (2013)</a:t>
            </a:r>
          </a:p>
          <a:p>
            <a:r>
              <a:rPr lang="sk-SK" dirty="0" smtClean="0"/>
              <a:t>Pomocníci – asistenčné systémy</a:t>
            </a:r>
          </a:p>
          <a:p>
            <a:pPr marL="109728" indent="0">
              <a:buNone/>
            </a:pPr>
            <a:endParaRPr lang="sk-SK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Úvod</a:t>
            </a:r>
            <a:endParaRPr lang="sk-SK" dirty="0"/>
          </a:p>
        </p:txBody>
      </p:sp>
      <p:pic>
        <p:nvPicPr>
          <p:cNvPr id="1026" name="Picture 2" descr="http://www.minv.sk/swift_data/source/hasici_a_zachranari/farkasova_foto/rok_2014/januar_2014/dopravna_nehoda_troch_osobnych_motorovych_vozidiel_v_katastralnom_uzemi_obce_trnovec_nad_vahom/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9" b="26858"/>
          <a:stretch/>
        </p:blipFill>
        <p:spPr bwMode="auto">
          <a:xfrm>
            <a:off x="2411760" y="3573016"/>
            <a:ext cx="6399795" cy="254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8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raspberrypi.org/wp-content/uploads/2014/07/rsz_b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7775923" cy="52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sahu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95543"/>
          </a:xfrm>
        </p:spPr>
        <p:txBody>
          <a:bodyPr/>
          <a:lstStyle/>
          <a:p>
            <a:r>
              <a:rPr lang="sk-SK" dirty="0" smtClean="0"/>
              <a:t>Zabraňuje zablokovaniu kolies</a:t>
            </a:r>
            <a:endParaRPr lang="sk-SK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ABS</a:t>
            </a:r>
            <a:endParaRPr lang="sk-SK" dirty="0"/>
          </a:p>
        </p:txBody>
      </p:sp>
      <p:pic>
        <p:nvPicPr>
          <p:cNvPr id="2050" name="Obrázok 8" descr="http://www.autolexicon.net/obr_clanky/cs_abs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14" y="2248551"/>
            <a:ext cx="2592288" cy="36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Obrázok 9" descr="http://www.autolexicon.net/obr_clanky/cs_abs_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86" y="2276872"/>
            <a:ext cx="2586195" cy="362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k-SK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390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  </a:t>
            </a:r>
            <a:endParaRPr kumimoji="0" lang="sk-SK" altLang="sk-SK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16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http://www.autolexicon.net/obr_clanky/cs_abs_0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04" y="1280364"/>
            <a:ext cx="5244678" cy="4314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Skupina 4"/>
          <p:cNvGrpSpPr/>
          <p:nvPr/>
        </p:nvGrpSpPr>
        <p:grpSpPr>
          <a:xfrm>
            <a:off x="775946" y="30075"/>
            <a:ext cx="3888432" cy="4278408"/>
            <a:chOff x="0" y="0"/>
            <a:chExt cx="2393873" cy="2633345"/>
          </a:xfrm>
        </p:grpSpPr>
        <p:sp>
          <p:nvSpPr>
            <p:cNvPr id="6" name="Čiarová bublina 3 (orámovanie a zvýraznenie) 5"/>
            <p:cNvSpPr/>
            <p:nvPr/>
          </p:nvSpPr>
          <p:spPr>
            <a:xfrm>
              <a:off x="57150" y="0"/>
              <a:ext cx="974725" cy="728980"/>
            </a:xfrm>
            <a:prstGeom prst="accent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15848"/>
                <a:gd name="adj6" fmla="val -14304"/>
                <a:gd name="adj7" fmla="val 230039"/>
                <a:gd name="adj8" fmla="val 12663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</a:pPr>
              <a:r>
                <a:rPr lang="sk-SK" sz="2000" dirty="0">
                  <a:effectLst/>
                  <a:latin typeface="Times New Roman"/>
                  <a:ea typeface="Calibri"/>
                  <a:cs typeface="Times New Roman"/>
                </a:rPr>
                <a:t>Riadiaca jednotka</a:t>
              </a:r>
            </a:p>
          </p:txBody>
        </p:sp>
        <p:sp>
          <p:nvSpPr>
            <p:cNvPr id="7" name="Čiarová bublina 3 (orámovanie a zvýraznenie) 6"/>
            <p:cNvSpPr/>
            <p:nvPr/>
          </p:nvSpPr>
          <p:spPr>
            <a:xfrm>
              <a:off x="1628775" y="0"/>
              <a:ext cx="765098" cy="614603"/>
            </a:xfrm>
            <a:prstGeom prst="accent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3289"/>
                <a:gd name="adj6" fmla="val -15880"/>
                <a:gd name="adj7" fmla="val 21339"/>
                <a:gd name="adj8" fmla="val -1778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1000"/>
                </a:spcAft>
              </a:pPr>
              <a:r>
                <a:rPr lang="sk-SK" sz="2000" dirty="0">
                  <a:effectLst/>
                  <a:latin typeface="Times New Roman"/>
                  <a:ea typeface="Calibri"/>
                  <a:cs typeface="Times New Roman"/>
                </a:rPr>
                <a:t>Tlakový ventil</a:t>
              </a:r>
            </a:p>
          </p:txBody>
        </p:sp>
        <p:sp>
          <p:nvSpPr>
            <p:cNvPr id="8" name="Čiarová bublina 3 (orámovanie a zvýraznenie) 7"/>
            <p:cNvSpPr/>
            <p:nvPr/>
          </p:nvSpPr>
          <p:spPr>
            <a:xfrm flipH="1">
              <a:off x="0" y="2019300"/>
              <a:ext cx="1067435" cy="614045"/>
            </a:xfrm>
            <a:prstGeom prst="accent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2434"/>
                <a:gd name="adj6" fmla="val -120330"/>
                <a:gd name="adj7" fmla="val 21339"/>
                <a:gd name="adj8" fmla="val -1778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1000"/>
                </a:spcAft>
              </a:pPr>
              <a:r>
                <a:rPr lang="sk-SK" sz="2000" dirty="0">
                  <a:effectLst/>
                  <a:latin typeface="Times New Roman"/>
                  <a:ea typeface="Calibri"/>
                  <a:cs typeface="Times New Roman"/>
                </a:rPr>
                <a:t>Indukčný merač otáčok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5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sah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Udržiava auto mimo šmyku</a:t>
            </a:r>
          </a:p>
          <a:p>
            <a:endParaRPr lang="sk-SK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ESP</a:t>
            </a:r>
            <a:endParaRPr lang="sk-SK" dirty="0"/>
          </a:p>
        </p:txBody>
      </p:sp>
      <p:pic>
        <p:nvPicPr>
          <p:cNvPr id="4" name="Obrázok 3" descr="ESP system 0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6707088" cy="4133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16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NEDOTÁČAVOSŤ</a:t>
            </a:r>
            <a:endParaRPr lang="sk-SK" dirty="0"/>
          </a:p>
        </p:txBody>
      </p:sp>
      <p:pic>
        <p:nvPicPr>
          <p:cNvPr id="4" name="Obrázok 3" descr="http://www.autolexicon.net/obr_clanky/cs_esp_002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6971652" cy="3935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09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PRETÁČAVOSŤ</a:t>
            </a:r>
            <a:endParaRPr lang="sk-SK" dirty="0"/>
          </a:p>
        </p:txBody>
      </p:sp>
      <p:pic>
        <p:nvPicPr>
          <p:cNvPr id="4" name="Obrázok 3" descr="http://www.autolexicon.net/obr_clanky/cs_esp_002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16627"/>
            <a:ext cx="7801932" cy="4386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1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 smtClean="0"/>
              <a:t>MULTIKOLÍZNE</a:t>
            </a:r>
            <a:r>
              <a:rPr lang="sk-SK" dirty="0" smtClean="0"/>
              <a:t> BRZDY</a:t>
            </a:r>
            <a:endParaRPr lang="sk-SK" dirty="0"/>
          </a:p>
        </p:txBody>
      </p:sp>
      <p:grpSp>
        <p:nvGrpSpPr>
          <p:cNvPr id="9" name="Skupina 8"/>
          <p:cNvGrpSpPr/>
          <p:nvPr/>
        </p:nvGrpSpPr>
        <p:grpSpPr>
          <a:xfrm>
            <a:off x="187285" y="2698713"/>
            <a:ext cx="8926361" cy="3352366"/>
            <a:chOff x="3290476" y="2492896"/>
            <a:chExt cx="6273911" cy="2376264"/>
          </a:xfrm>
        </p:grpSpPr>
        <p:pic>
          <p:nvPicPr>
            <p:cNvPr id="3073" name="Obrázok 43" descr="http://www.onesect.com/wp-content/uploads/2015/10/17-Accident-Resear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492896"/>
              <a:ext cx="3577452" cy="237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Čiarová bublina 2 (orámovanie a zvýraznenie) 11"/>
            <p:cNvSpPr>
              <a:spLocks/>
            </p:cNvSpPr>
            <p:nvPr/>
          </p:nvSpPr>
          <p:spPr bwMode="auto">
            <a:xfrm>
              <a:off x="8526162" y="2959505"/>
              <a:ext cx="1038225" cy="561975"/>
            </a:xfrm>
            <a:prstGeom prst="accentBorderCallout2">
              <a:avLst>
                <a:gd name="adj1" fmla="val 20338"/>
                <a:gd name="adj2" fmla="val -7338"/>
                <a:gd name="adj3" fmla="val 20338"/>
                <a:gd name="adj4" fmla="val -15597"/>
                <a:gd name="adj5" fmla="val -4171"/>
                <a:gd name="adj6" fmla="val -68979"/>
              </a:avLst>
            </a:prstGeom>
            <a:solidFill>
              <a:srgbClr val="7FD13B"/>
            </a:solidFill>
            <a:ln w="25400">
              <a:solidFill>
                <a:srgbClr val="3E6B1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sk-SK" altLang="sk-SK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Sekundárny náraz</a:t>
              </a:r>
              <a:endParaRPr kumimoji="0" lang="sk-SK" altLang="sk-SK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Čiarová bublina 2 (orámovanie a zvýraznenie) 14"/>
            <p:cNvSpPr>
              <a:spLocks/>
            </p:cNvSpPr>
            <p:nvPr/>
          </p:nvSpPr>
          <p:spPr bwMode="auto">
            <a:xfrm flipH="1">
              <a:off x="3290476" y="3776195"/>
              <a:ext cx="1038225" cy="571500"/>
            </a:xfrm>
            <a:prstGeom prst="accentBorderCallout2">
              <a:avLst>
                <a:gd name="adj1" fmla="val 20000"/>
                <a:gd name="adj2" fmla="val -7343"/>
                <a:gd name="adj3" fmla="val 20000"/>
                <a:gd name="adj4" fmla="val -15750"/>
                <a:gd name="adj5" fmla="val 82828"/>
                <a:gd name="adj6" fmla="val -232875"/>
              </a:avLst>
            </a:prstGeom>
            <a:solidFill>
              <a:srgbClr val="7FD13B"/>
            </a:solidFill>
            <a:ln w="25400">
              <a:solidFill>
                <a:srgbClr val="3E6B19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sk-SK" altLang="sk-SK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Calibri" pitchFamily="34" charset="0"/>
                  <a:cs typeface="Times New Roman" pitchFamily="18" charset="0"/>
                </a:rPr>
                <a:t>Primárny náraz</a:t>
              </a:r>
              <a:endParaRPr kumimoji="0" lang="sk-SK" altLang="sk-SK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k-SK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k-SK"/>
          </a:p>
        </p:txBody>
      </p:sp>
      <p:pic>
        <p:nvPicPr>
          <p:cNvPr id="4" name="Obrázok 3" descr="http://euroncap.blob.core.windows.net/media/2953/vw-multi-collision-brak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45" y="1968761"/>
            <a:ext cx="6552728" cy="43620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81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sahu 1"/>
          <p:cNvSpPr>
            <a:spLocks noGrp="1"/>
          </p:cNvSpPr>
          <p:nvPr>
            <p:ph idx="1"/>
          </p:nvPr>
        </p:nvSpPr>
        <p:spPr>
          <a:xfrm>
            <a:off x="457200" y="1481328"/>
            <a:ext cx="4474840" cy="4525963"/>
          </a:xfrm>
        </p:spPr>
        <p:txBody>
          <a:bodyPr/>
          <a:lstStyle/>
          <a:p>
            <a:r>
              <a:rPr lang="sk-SK" dirty="0" smtClean="0"/>
              <a:t>Bezpečnosť posádky</a:t>
            </a:r>
          </a:p>
          <a:p>
            <a:r>
              <a:rPr lang="sk-SK" dirty="0" smtClean="0"/>
              <a:t>Životnosť pneumatiky</a:t>
            </a:r>
          </a:p>
          <a:p>
            <a:r>
              <a:rPr lang="sk-SK" dirty="0" smtClean="0"/>
              <a:t>Spotreba</a:t>
            </a:r>
          </a:p>
          <a:p>
            <a:r>
              <a:rPr lang="sk-SK" dirty="0" smtClean="0"/>
              <a:t>Dva spôsoby merania</a:t>
            </a:r>
          </a:p>
          <a:p>
            <a:r>
              <a:rPr lang="sk-SK" dirty="0" smtClean="0"/>
              <a:t>Priamy</a:t>
            </a:r>
          </a:p>
          <a:p>
            <a:r>
              <a:rPr lang="sk-SK" dirty="0" smtClean="0"/>
              <a:t>Nepriamy</a:t>
            </a:r>
          </a:p>
          <a:p>
            <a:endParaRPr lang="sk-SK" dirty="0" smtClean="0"/>
          </a:p>
          <a:p>
            <a:endParaRPr lang="sk-SK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Kontrola stavu pneumatík</a:t>
            </a:r>
            <a:endParaRPr lang="sk-SK" dirty="0"/>
          </a:p>
        </p:txBody>
      </p:sp>
      <p:pic>
        <p:nvPicPr>
          <p:cNvPr id="4098" name="Picture 2" descr="http://www.jozko.sk/images/offer/2992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656" y="4077072"/>
            <a:ext cx="3761288" cy="22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9.cz/sk/iR/importprodukt-orig/265/265a7754978c4a95cb1d7f886c94b4c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93" y="2493668"/>
            <a:ext cx="3888431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obsahu 1"/>
          <p:cNvSpPr txBox="1">
            <a:spLocks/>
          </p:cNvSpPr>
          <p:nvPr/>
        </p:nvSpPr>
        <p:spPr>
          <a:xfrm>
            <a:off x="462841" y="1340768"/>
            <a:ext cx="4474840" cy="43735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sk-SK" dirty="0" smtClean="0"/>
              <a:t>65 percent vodičov</a:t>
            </a:r>
          </a:p>
          <a:p>
            <a:r>
              <a:rPr lang="sk-SK" dirty="0" smtClean="0"/>
              <a:t>O 1 bar</a:t>
            </a:r>
          </a:p>
          <a:p>
            <a:r>
              <a:rPr lang="sk-SK" dirty="0" smtClean="0"/>
              <a:t>Efektívnosť ESP - 1/3</a:t>
            </a:r>
          </a:p>
          <a:p>
            <a:r>
              <a:rPr lang="sk-SK" dirty="0" smtClean="0"/>
              <a:t>+ 0,3l/100km</a:t>
            </a:r>
          </a:p>
          <a:p>
            <a:r>
              <a:rPr lang="sk-SK" dirty="0" smtClean="0"/>
              <a:t>1 rok – 1 </a:t>
            </a:r>
            <a:r>
              <a:rPr lang="sk-SK" dirty="0" err="1" smtClean="0"/>
              <a:t>mild</a:t>
            </a:r>
            <a:r>
              <a:rPr lang="sk-SK" dirty="0" smtClean="0"/>
              <a:t> paliva</a:t>
            </a:r>
          </a:p>
          <a:p>
            <a:r>
              <a:rPr lang="sk-SK" dirty="0" smtClean="0"/>
              <a:t>- 4,8 </a:t>
            </a:r>
            <a:r>
              <a:rPr lang="sk-SK" dirty="0" err="1" smtClean="0"/>
              <a:t>mil</a:t>
            </a:r>
            <a:r>
              <a:rPr lang="sk-SK" dirty="0" smtClean="0"/>
              <a:t> CO</a:t>
            </a:r>
            <a:r>
              <a:rPr lang="sk-SK" sz="2800" baseline="-25000" dirty="0"/>
              <a:t>2</a:t>
            </a:r>
            <a:endParaRPr lang="sk-SK" dirty="0" smtClean="0"/>
          </a:p>
          <a:p>
            <a:endParaRPr lang="sk-SK" dirty="0" smtClean="0"/>
          </a:p>
          <a:p>
            <a:endParaRPr lang="sk-SK" dirty="0" smtClean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2694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la">
  <a:themeElements>
    <a:clrScheme name="Vlastná 10">
      <a:dk1>
        <a:sysClr val="windowText" lastClr="000000"/>
      </a:dk1>
      <a:lt1>
        <a:sysClr val="window" lastClr="FFFFFF"/>
      </a:lt1>
      <a:dk2>
        <a:srgbClr val="FF0000"/>
      </a:dk2>
      <a:lt2>
        <a:srgbClr val="22EE12"/>
      </a:lt2>
      <a:accent1>
        <a:srgbClr val="000000"/>
      </a:accent1>
      <a:accent2>
        <a:srgbClr val="FFFF00"/>
      </a:accent2>
      <a:accent3>
        <a:srgbClr val="FF6600"/>
      </a:accent3>
      <a:accent4>
        <a:srgbClr val="FF0000"/>
      </a:accent4>
      <a:accent5>
        <a:srgbClr val="FFFF00"/>
      </a:accent5>
      <a:accent6>
        <a:srgbClr val="1649BA"/>
      </a:accent6>
      <a:hlink>
        <a:srgbClr val="7030A0"/>
      </a:hlink>
      <a:folHlink>
        <a:srgbClr val="22EE12"/>
      </a:folHlink>
    </a:clrScheme>
    <a:fontScheme name="Hal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Hal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2401</TotalTime>
  <Words>654</Words>
  <Application>Microsoft Office PowerPoint</Application>
  <PresentationFormat>Prezentácia na obrazovke (4:3)</PresentationFormat>
  <Paragraphs>131</Paragraphs>
  <Slides>20</Slides>
  <Notes>19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20</vt:i4>
      </vt:variant>
    </vt:vector>
  </HeadingPairs>
  <TitlesOfParts>
    <vt:vector size="21" baseType="lpstr">
      <vt:lpstr>Hala</vt:lpstr>
      <vt:lpstr>ASISTENČNÉ SYSTÉMY V AUTOMOBILOCH </vt:lpstr>
      <vt:lpstr>Úvod</vt:lpstr>
      <vt:lpstr>ABS</vt:lpstr>
      <vt:lpstr>Prezentácia programu PowerPoint</vt:lpstr>
      <vt:lpstr>ESP</vt:lpstr>
      <vt:lpstr>NEDOTÁČAVOSŤ</vt:lpstr>
      <vt:lpstr>PRETÁČAVOSŤ</vt:lpstr>
      <vt:lpstr>MULTIKOLÍZNE BRZDY</vt:lpstr>
      <vt:lpstr>Kontrola stavu pneumatík</vt:lpstr>
      <vt:lpstr>Vlastný prínos</vt:lpstr>
      <vt:lpstr>Môj prvý robot</vt:lpstr>
      <vt:lpstr>Robot ovládaní cez Bluetooth</vt:lpstr>
      <vt:lpstr>Prvý asistenčný systém</vt:lpstr>
      <vt:lpstr>ĎALŠIE ASISTENČNÉ SYSTÉMY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Janko mederly</dc:creator>
  <cp:lastModifiedBy>Janko mederly</cp:lastModifiedBy>
  <cp:revision>28</cp:revision>
  <dcterms:created xsi:type="dcterms:W3CDTF">2016-04-30T16:19:32Z</dcterms:created>
  <dcterms:modified xsi:type="dcterms:W3CDTF">2016-05-02T17:36:20Z</dcterms:modified>
</cp:coreProperties>
</file>